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sldIdLst>
    <p:sldId id="256" r:id="rId3"/>
    <p:sldId id="257" r:id="rId4"/>
    <p:sldId id="258" r:id="rId5"/>
    <p:sldId id="260" r:id="rId6"/>
    <p:sldId id="261" r:id="rId7"/>
    <p:sldId id="265" r:id="rId8"/>
    <p:sldId id="262" r:id="rId9"/>
    <p:sldId id="263" r:id="rId10"/>
    <p:sldId id="264" r:id="rId11"/>
    <p:sldId id="259" r:id="rId12"/>
    <p:sldId id="267" r:id="rId13"/>
    <p:sldId id="266" r:id="rId14"/>
    <p:sldId id="269" r:id="rId1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0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50" d="100"/>
          <a:sy n="150" d="100"/>
        </p:scale>
        <p:origin x="-108" y="-234"/>
      </p:cViewPr>
      <p:guideLst>
        <p:guide orient="horz" pos="1620"/>
        <p:guide pos="2880"/>
        <p:guide pos="5616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D3D239-3027-444A-8D3C-D84016D143EE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C428DA-BCDA-434C-BC46-DFD4053CF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5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428DA-BCDA-434C-BC46-DFD4053CFC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2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lobe loop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E242-39C9-4833-8E29-A70A28E2ED8D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E155-7BDB-47F5-B982-8E1ED64ACED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245269"/>
            <a:ext cx="4724400" cy="1716881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2952751"/>
            <a:ext cx="3505200" cy="1676399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E242-39C9-4833-8E29-A70A28E2ED8D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E155-7BDB-47F5-B982-8E1ED64AC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5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E242-39C9-4833-8E29-A70A28E2ED8D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E155-7BDB-47F5-B982-8E1ED64ACE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5400" y="133350"/>
            <a:ext cx="7620000" cy="9298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9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1200150"/>
            <a:ext cx="1676400" cy="3581400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00150"/>
            <a:ext cx="6951452" cy="358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E242-39C9-4833-8E29-A70A28E2ED8D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E155-7BDB-47F5-B982-8E1ED64AC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9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E242-39C9-4833-8E29-A70A28E2ED8D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E155-7BDB-47F5-B982-8E1ED64AC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8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65646"/>
            <a:ext cx="9144000" cy="3977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lobe 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752600" cy="11684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"/>
            <a:ext cx="8077200" cy="1168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E242-39C9-4833-8E29-A70A28E2ED8D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E155-7BDB-47F5-B982-8E1ED64AC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E242-39C9-4833-8E29-A70A28E2ED8D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E155-7BDB-47F5-B982-8E1ED64AC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8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02264"/>
            <a:ext cx="4267200" cy="35112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2264"/>
            <a:ext cx="4267200" cy="35112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E242-39C9-4833-8E29-A70A28E2ED8D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E155-7BDB-47F5-B982-8E1ED64AC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7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94465"/>
            <a:ext cx="42687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74286"/>
            <a:ext cx="4268788" cy="30310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94465"/>
            <a:ext cx="42703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74286"/>
            <a:ext cx="4270374" cy="30310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E242-39C9-4833-8E29-A70A28E2ED8D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E155-7BDB-47F5-B982-8E1ED64ACE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5400" y="133350"/>
            <a:ext cx="7620000" cy="9298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5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E242-39C9-4833-8E29-A70A28E2ED8D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E155-7BDB-47F5-B982-8E1ED64AC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8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E242-39C9-4833-8E29-A70A28E2ED8D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E155-7BDB-47F5-B982-8E1ED64AC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6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200150"/>
            <a:ext cx="3236914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1"/>
            <a:ext cx="5340350" cy="3581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2071689"/>
            <a:ext cx="3236914" cy="2709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E242-39C9-4833-8E29-A70A28E2ED8D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E155-7BDB-47F5-B982-8E1ED64AC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8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ideo" Target="../media/media1.wm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media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165646"/>
            <a:ext cx="9144000" cy="39778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lobe loop.wmv">
            <a:hlinkClick r:id="" action="ppaction://media"/>
          </p:cNvPr>
          <p:cNvPicPr>
            <a:picLocks noChangeAspect="1"/>
          </p:cNvPicPr>
          <p:nvPr>
            <a:vide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0" y="0"/>
            <a:ext cx="1752600" cy="11684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"/>
            <a:ext cx="8077200" cy="11688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133350"/>
            <a:ext cx="7620000" cy="929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00150"/>
            <a:ext cx="8686800" cy="350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BE242-39C9-4833-8E29-A70A28E2ED8D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DE155-7BDB-47F5-B982-8E1ED64ACE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3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riedon.co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riedon.com/blo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569812"/>
            <a:ext cx="3200400" cy="1676399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A World of Advanced Resistor Technology</a:t>
            </a:r>
          </a:p>
          <a:p>
            <a:r>
              <a:rPr lang="en-US" sz="1300" dirty="0" smtClean="0"/>
              <a:t>www.riedon.com</a:t>
            </a:r>
            <a:endParaRPr lang="en-US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78" y="361950"/>
            <a:ext cx="3523700" cy="121920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079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5750"/>
            <a:ext cx="7620000" cy="929879"/>
          </a:xfrm>
        </p:spPr>
        <p:txBody>
          <a:bodyPr>
            <a:normAutofit/>
          </a:bodyPr>
          <a:lstStyle/>
          <a:p>
            <a:r>
              <a:rPr lang="en-US" sz="3200" b="1" dirty="0"/>
              <a:t>Value </a:t>
            </a:r>
            <a:r>
              <a:rPr lang="en-US" sz="3200" b="1" dirty="0" smtClean="0"/>
              <a:t>Range </a:t>
            </a:r>
            <a:r>
              <a:rPr lang="en-US" sz="3200" b="1" dirty="0"/>
              <a:t>up </a:t>
            </a:r>
            <a:r>
              <a:rPr lang="en-US" sz="3200" b="1" dirty="0" smtClean="0"/>
              <a:t>to 10 </a:t>
            </a:r>
            <a:r>
              <a:rPr lang="en-US" sz="3200" b="1" dirty="0" err="1"/>
              <a:t>Tera</a:t>
            </a:r>
            <a:r>
              <a:rPr lang="en-US" sz="3200" b="1" dirty="0"/>
              <a:t>-Ohm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447800" y="1581150"/>
            <a:ext cx="495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value range </a:t>
            </a:r>
            <a:r>
              <a:rPr lang="en-US" dirty="0">
                <a:solidFill>
                  <a:schemeClr val="bg1"/>
                </a:solidFill>
              </a:rPr>
              <a:t>is our core competency</a:t>
            </a:r>
            <a:r>
              <a:rPr lang="en-US" dirty="0" smtClean="0">
                <a:solidFill>
                  <a:schemeClr val="bg1"/>
                </a:solidFill>
              </a:rPr>
              <a:t>: Series  </a:t>
            </a:r>
            <a:r>
              <a:rPr lang="en-US" dirty="0">
                <a:solidFill>
                  <a:schemeClr val="bg1"/>
                </a:solidFill>
              </a:rPr>
              <a:t>HVC and HVS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Riedon delivers </a:t>
            </a:r>
            <a:r>
              <a:rPr lang="en-US" dirty="0">
                <a:solidFill>
                  <a:schemeClr val="bg1"/>
                </a:solidFill>
              </a:rPr>
              <a:t>high value resistors up to </a:t>
            </a:r>
            <a:r>
              <a:rPr lang="en-US" b="1" dirty="0">
                <a:solidFill>
                  <a:schemeClr val="bg1"/>
                </a:solidFill>
              </a:rPr>
              <a:t>10 </a:t>
            </a:r>
            <a:r>
              <a:rPr lang="en-US" b="1" dirty="0" err="1" smtClean="0">
                <a:solidFill>
                  <a:schemeClr val="bg1"/>
                </a:solidFill>
              </a:rPr>
              <a:t>Tera</a:t>
            </a:r>
            <a:r>
              <a:rPr lang="en-US" b="1" dirty="0" smtClean="0">
                <a:solidFill>
                  <a:schemeClr val="bg1"/>
                </a:solidFill>
              </a:rPr>
              <a:t>-Ohm. </a:t>
            </a:r>
            <a:r>
              <a:rPr lang="en-US" dirty="0" smtClean="0">
                <a:solidFill>
                  <a:schemeClr val="bg1"/>
                </a:solidFill>
              </a:rPr>
              <a:t>Many </a:t>
            </a:r>
            <a:r>
              <a:rPr lang="en-US" dirty="0">
                <a:solidFill>
                  <a:schemeClr val="bg1"/>
                </a:solidFill>
              </a:rPr>
              <a:t>other Manufacturers deliver a value </a:t>
            </a:r>
            <a:r>
              <a:rPr lang="en-US" dirty="0" smtClean="0">
                <a:solidFill>
                  <a:schemeClr val="bg1"/>
                </a:solidFill>
              </a:rPr>
              <a:t>range up </a:t>
            </a:r>
            <a:r>
              <a:rPr lang="en-US" dirty="0">
                <a:solidFill>
                  <a:schemeClr val="bg1"/>
                </a:solidFill>
              </a:rPr>
              <a:t>to 10 MΩ </a:t>
            </a:r>
            <a:r>
              <a:rPr lang="en-US" dirty="0" smtClean="0">
                <a:solidFill>
                  <a:schemeClr val="bg1"/>
                </a:solidFill>
              </a:rPr>
              <a:t>only.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86150"/>
            <a:ext cx="1881188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18" y="37771"/>
            <a:ext cx="1803997" cy="62418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762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Termination &amp; Construction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74586" y="1383766"/>
            <a:ext cx="5283146" cy="2302457"/>
            <a:chOff x="527104" y="1537216"/>
            <a:chExt cx="5283146" cy="2302457"/>
          </a:xfrm>
        </p:grpSpPr>
        <p:pic>
          <p:nvPicPr>
            <p:cNvPr id="3" name="Picture 3" descr="CRS-pur-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/>
            <a:stretch/>
          </p:blipFill>
          <p:spPr bwMode="auto">
            <a:xfrm>
              <a:off x="527104" y="1743799"/>
              <a:ext cx="2930950" cy="1988152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>
              <a:off x="3232150" y="1537216"/>
              <a:ext cx="2578100" cy="2302457"/>
              <a:chOff x="4419600" y="1780137"/>
              <a:chExt cx="2578100" cy="2302457"/>
            </a:xfrm>
          </p:grpSpPr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4419600" y="1780137"/>
                <a:ext cx="1150833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i="1" dirty="0">
                    <a:solidFill>
                      <a:schemeClr val="bg1"/>
                    </a:solidFill>
                  </a:rPr>
                  <a:t>matte Tin</a:t>
                </a: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4500123" y="2060332"/>
                <a:ext cx="1240519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i="1" dirty="0">
                    <a:solidFill>
                      <a:schemeClr val="bg1"/>
                    </a:solidFill>
                  </a:rPr>
                  <a:t>Nickel layer</a:t>
                </a: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514775" y="2337331"/>
                <a:ext cx="2481038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i="1" dirty="0">
                    <a:solidFill>
                      <a:schemeClr val="bg1"/>
                    </a:solidFill>
                  </a:rPr>
                  <a:t>wrap around Silver thick film</a:t>
                </a:r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4516662" y="2699814"/>
                <a:ext cx="2481038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i="1" dirty="0">
                    <a:solidFill>
                      <a:schemeClr val="bg1"/>
                    </a:solidFill>
                  </a:rPr>
                  <a:t>inner resistor terminal </a:t>
                </a:r>
                <a:r>
                  <a:rPr lang="en-US" sz="800" i="1" dirty="0" err="1">
                    <a:solidFill>
                      <a:schemeClr val="bg1"/>
                    </a:solidFill>
                  </a:rPr>
                  <a:t>AgPd</a:t>
                </a:r>
                <a:endParaRPr lang="en-US" sz="8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4495178" y="3063663"/>
                <a:ext cx="2481038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i="1" dirty="0">
                    <a:solidFill>
                      <a:schemeClr val="bg1"/>
                    </a:solidFill>
                  </a:rPr>
                  <a:t>ceramics substrate </a:t>
                </a: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4495178" y="3486150"/>
                <a:ext cx="2481038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i="1" dirty="0">
                    <a:solidFill>
                      <a:schemeClr val="bg1"/>
                    </a:solidFill>
                  </a:rPr>
                  <a:t>resistive layer</a:t>
                </a:r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4514775" y="3867150"/>
                <a:ext cx="2481038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i="1" dirty="0">
                    <a:solidFill>
                      <a:schemeClr val="bg1"/>
                    </a:solidFill>
                  </a:rPr>
                  <a:t>glass coating</a:t>
                </a: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412213" y="1291433"/>
            <a:ext cx="27395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990033"/>
                </a:solidFill>
              </a:rPr>
              <a:t>Chip resistors with Ni-barrier layer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54600" y="1310821"/>
            <a:ext cx="3228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990033"/>
                </a:solidFill>
              </a:rPr>
              <a:t>Chip resistors with thick film termination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086790" y="1606550"/>
            <a:ext cx="4038600" cy="2022261"/>
            <a:chOff x="5105400" y="1817411"/>
            <a:chExt cx="4038600" cy="2022261"/>
          </a:xfrm>
        </p:grpSpPr>
        <p:pic>
          <p:nvPicPr>
            <p:cNvPr id="24" name="Picture 7" descr="CHS-pur-korr-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1"/>
            <a:stretch/>
          </p:blipFill>
          <p:spPr bwMode="auto">
            <a:xfrm>
              <a:off x="5105400" y="1817411"/>
              <a:ext cx="2634172" cy="2022261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7467600" y="2202132"/>
              <a:ext cx="1676400" cy="1305672"/>
              <a:chOff x="5292725" y="3545903"/>
              <a:chExt cx="3960108" cy="2015969"/>
            </a:xfrm>
          </p:grpSpPr>
          <p:sp>
            <p:nvSpPr>
              <p:cNvPr id="27" name="Text Box 12"/>
              <p:cNvSpPr txBox="1">
                <a:spLocks noChangeArrowheads="1"/>
              </p:cNvSpPr>
              <p:nvPr/>
            </p:nvSpPr>
            <p:spPr bwMode="auto">
              <a:xfrm>
                <a:off x="5643536" y="3545903"/>
                <a:ext cx="3240088" cy="332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i="1" dirty="0">
                    <a:solidFill>
                      <a:schemeClr val="bg1"/>
                    </a:solidFill>
                  </a:rPr>
                  <a:t>wrap around </a:t>
                </a:r>
                <a:r>
                  <a:rPr lang="en-US" sz="800" i="1" dirty="0" err="1">
                    <a:solidFill>
                      <a:schemeClr val="bg1"/>
                    </a:solidFill>
                  </a:rPr>
                  <a:t>PtAg</a:t>
                </a:r>
                <a:r>
                  <a:rPr lang="en-US" sz="800" i="1" dirty="0">
                    <a:solidFill>
                      <a:schemeClr val="bg1"/>
                    </a:solidFill>
                  </a:rPr>
                  <a:t> thick film</a:t>
                </a:r>
              </a:p>
            </p:txBody>
          </p:sp>
          <p:sp>
            <p:nvSpPr>
              <p:cNvPr id="28" name="Text Box 13"/>
              <p:cNvSpPr txBox="1">
                <a:spLocks noChangeArrowheads="1"/>
              </p:cNvSpPr>
              <p:nvPr/>
            </p:nvSpPr>
            <p:spPr bwMode="auto">
              <a:xfrm>
                <a:off x="6012745" y="4346760"/>
                <a:ext cx="3240088" cy="332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i="1" dirty="0">
                    <a:solidFill>
                      <a:schemeClr val="bg1"/>
                    </a:solidFill>
                  </a:rPr>
                  <a:t>inner resistor terminal </a:t>
                </a:r>
                <a:r>
                  <a:rPr lang="en-US" sz="800" i="1" dirty="0" err="1">
                    <a:solidFill>
                      <a:schemeClr val="bg1"/>
                    </a:solidFill>
                  </a:rPr>
                  <a:t>AgPd</a:t>
                </a:r>
                <a:endParaRPr lang="en-US" sz="800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5820995" y="4685629"/>
                <a:ext cx="3240088" cy="332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i="1" dirty="0">
                    <a:solidFill>
                      <a:schemeClr val="bg1"/>
                    </a:solidFill>
                  </a:rPr>
                  <a:t>ceramics</a:t>
                </a:r>
                <a:r>
                  <a:rPr lang="en-US" sz="800" i="1" dirty="0"/>
                  <a:t> substrate </a:t>
                </a:r>
              </a:p>
            </p:txBody>
          </p:sp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5292725" y="5229225"/>
                <a:ext cx="3240088" cy="332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i="1" dirty="0">
                    <a:solidFill>
                      <a:schemeClr val="bg1"/>
                    </a:solidFill>
                  </a:rPr>
                  <a:t>resistive layer</a:t>
                </a:r>
              </a:p>
            </p:txBody>
          </p:sp>
        </p:grpSp>
        <p:cxnSp>
          <p:nvCxnSpPr>
            <p:cNvPr id="32" name="Straight Connector 31"/>
            <p:cNvCxnSpPr>
              <a:endCxn id="30" idx="1"/>
            </p:cNvCxnSpPr>
            <p:nvPr/>
          </p:nvCxnSpPr>
          <p:spPr>
            <a:xfrm>
              <a:off x="6422486" y="3048014"/>
              <a:ext cx="1045114" cy="352068"/>
            </a:xfrm>
            <a:prstGeom prst="line">
              <a:avLst/>
            </a:prstGeom>
            <a:ln>
              <a:solidFill>
                <a:srgbClr val="FF0000">
                  <a:alpha val="3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423449" y="2672337"/>
              <a:ext cx="348951" cy="156204"/>
            </a:xfrm>
            <a:prstGeom prst="line">
              <a:avLst/>
            </a:prstGeom>
            <a:ln>
              <a:solidFill>
                <a:srgbClr val="FF0000">
                  <a:alpha val="3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27" idx="1"/>
            </p:cNvCxnSpPr>
            <p:nvPr/>
          </p:nvCxnSpPr>
          <p:spPr>
            <a:xfrm>
              <a:off x="6875492" y="2202132"/>
              <a:ext cx="740614" cy="107722"/>
            </a:xfrm>
            <a:prstGeom prst="line">
              <a:avLst/>
            </a:prstGeom>
            <a:ln>
              <a:solidFill>
                <a:srgbClr val="FF0000">
                  <a:alpha val="3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29" idx="1"/>
            </p:cNvCxnSpPr>
            <p:nvPr/>
          </p:nvCxnSpPr>
          <p:spPr>
            <a:xfrm>
              <a:off x="7168671" y="3022984"/>
              <a:ext cx="522557" cy="25030"/>
            </a:xfrm>
            <a:prstGeom prst="line">
              <a:avLst/>
            </a:prstGeom>
            <a:ln>
              <a:solidFill>
                <a:srgbClr val="FF0000">
                  <a:alpha val="3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150"/>
            <a:ext cx="1982081" cy="68580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/>
          <p:cNvSpPr/>
          <p:nvPr/>
        </p:nvSpPr>
        <p:spPr>
          <a:xfrm>
            <a:off x="330361" y="3674614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</a:rPr>
              <a:t>Series: 	</a:t>
            </a:r>
            <a:r>
              <a:rPr lang="en-US" sz="800" b="1" dirty="0">
                <a:solidFill>
                  <a:srgbClr val="C00000"/>
                </a:solidFill>
              </a:rPr>
              <a:t>CRW, CRS</a:t>
            </a:r>
            <a:endParaRPr lang="en-US" sz="80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</a:rPr>
              <a:t>Layers:	</a:t>
            </a:r>
            <a:r>
              <a:rPr lang="en-US" sz="800" dirty="0" smtClean="0">
                <a:solidFill>
                  <a:schemeClr val="bg1"/>
                </a:solidFill>
              </a:rPr>
              <a:t>thick </a:t>
            </a:r>
            <a:r>
              <a:rPr lang="en-US" sz="800" dirty="0">
                <a:solidFill>
                  <a:schemeClr val="bg1"/>
                </a:solidFill>
              </a:rPr>
              <a:t>film Silver</a:t>
            </a:r>
          </a:p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</a:rPr>
              <a:t>	</a:t>
            </a:r>
            <a:r>
              <a:rPr lang="en-US" sz="800" dirty="0" smtClean="0">
                <a:solidFill>
                  <a:schemeClr val="bg1"/>
                </a:solidFill>
              </a:rPr>
              <a:t>Nickel </a:t>
            </a:r>
            <a:r>
              <a:rPr lang="en-US" sz="800" dirty="0">
                <a:solidFill>
                  <a:schemeClr val="bg1"/>
                </a:solidFill>
              </a:rPr>
              <a:t>barrier 	layer (galvanic)</a:t>
            </a:r>
          </a:p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</a:rPr>
              <a:t>	</a:t>
            </a:r>
            <a:r>
              <a:rPr lang="en-US" sz="800" dirty="0" smtClean="0">
                <a:solidFill>
                  <a:schemeClr val="bg1"/>
                </a:solidFill>
              </a:rPr>
              <a:t>matte </a:t>
            </a:r>
            <a:r>
              <a:rPr lang="en-US" sz="800" dirty="0">
                <a:solidFill>
                  <a:schemeClr val="bg1"/>
                </a:solidFill>
              </a:rPr>
              <a:t>Tin 	(</a:t>
            </a:r>
            <a:r>
              <a:rPr lang="en-US" sz="800" dirty="0" smtClean="0">
                <a:solidFill>
                  <a:schemeClr val="bg1"/>
                </a:solidFill>
              </a:rPr>
              <a:t>galvanic)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5054600" y="3791568"/>
            <a:ext cx="2971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800" dirty="0" smtClean="0">
                <a:solidFill>
                  <a:schemeClr val="bg1"/>
                </a:solidFill>
              </a:rPr>
              <a:t>Series</a:t>
            </a:r>
            <a:r>
              <a:rPr lang="en-US" sz="800" dirty="0">
                <a:solidFill>
                  <a:schemeClr val="bg1"/>
                </a:solidFill>
              </a:rPr>
              <a:t>:  	</a:t>
            </a:r>
            <a:r>
              <a:rPr lang="en-US" sz="800" b="1" dirty="0">
                <a:solidFill>
                  <a:srgbClr val="C00000"/>
                </a:solidFill>
              </a:rPr>
              <a:t>CHR, HVS, HVC</a:t>
            </a:r>
          </a:p>
          <a:p>
            <a:pPr>
              <a:spcBef>
                <a:spcPct val="30000"/>
              </a:spcBef>
            </a:pPr>
            <a:r>
              <a:rPr lang="en-US" sz="800" dirty="0" smtClean="0">
                <a:solidFill>
                  <a:schemeClr val="bg1"/>
                </a:solidFill>
              </a:rPr>
              <a:t>Layers</a:t>
            </a:r>
            <a:r>
              <a:rPr lang="en-US" sz="800" dirty="0">
                <a:solidFill>
                  <a:schemeClr val="bg1"/>
                </a:solidFill>
              </a:rPr>
              <a:t>:	thick film Platinum/Silver</a:t>
            </a:r>
          </a:p>
          <a:p>
            <a:pPr>
              <a:spcBef>
                <a:spcPct val="30000"/>
              </a:spcBef>
            </a:pP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Custom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pecific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R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esistors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bg1">
                    <a:lumMod val="95000"/>
                  </a:schemeClr>
                </a:solidFill>
              </a:rPr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914400" y="165735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Riedon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specializes in providing customized solution for non-standard specs.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57" y="1276350"/>
            <a:ext cx="2514493" cy="351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45258"/>
            <a:ext cx="1803997" cy="62418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52750"/>
            <a:ext cx="1300886" cy="10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9" t="46786" r="53928" b="41112"/>
          <a:stretch/>
        </p:blipFill>
        <p:spPr>
          <a:xfrm>
            <a:off x="3048000" y="3105149"/>
            <a:ext cx="806450" cy="62250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35599"/>
            <a:ext cx="1047750" cy="109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3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4350"/>
            <a:ext cx="3200400" cy="420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962150"/>
            <a:ext cx="3581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more information &amp; questions?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Call us at (626)-284-9901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Email us </a:t>
            </a:r>
            <a:r>
              <a:rPr lang="en-US" sz="1600" dirty="0" smtClean="0">
                <a:solidFill>
                  <a:srgbClr val="C00000"/>
                </a:solidFill>
                <a:hlinkClick r:id="rId3"/>
              </a:rPr>
              <a:t>Sales@riedon.com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Tweet us @</a:t>
            </a:r>
            <a:r>
              <a:rPr lang="en-US" sz="1600" dirty="0" err="1" smtClean="0">
                <a:solidFill>
                  <a:schemeClr val="bg1"/>
                </a:solidFill>
              </a:rPr>
              <a:t>riedonresistors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Comment on </a:t>
            </a:r>
            <a:r>
              <a:rPr lang="en-US" sz="1600" dirty="0">
                <a:solidFill>
                  <a:schemeClr val="bg1"/>
                </a:solidFill>
              </a:rPr>
              <a:t>our Blog: </a:t>
            </a:r>
            <a:r>
              <a:rPr lang="en-US" sz="1600" dirty="0">
                <a:solidFill>
                  <a:schemeClr val="bg1"/>
                </a:solidFill>
                <a:hlinkClick r:id="rId4"/>
              </a:rPr>
              <a:t>http://riedon.com/blog</a:t>
            </a:r>
            <a:r>
              <a:rPr lang="en-US" sz="1600" dirty="0" smtClean="0">
                <a:solidFill>
                  <a:schemeClr val="bg1"/>
                </a:solidFill>
                <a:hlinkClick r:id="rId4"/>
              </a:rPr>
              <a:t>/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Thick </a:t>
            </a:r>
            <a:r>
              <a:rPr lang="en-US" sz="3200" dirty="0">
                <a:solidFill>
                  <a:srgbClr val="C00000"/>
                </a:solidFill>
              </a:rPr>
              <a:t>F</a:t>
            </a:r>
            <a:r>
              <a:rPr lang="en-US" sz="3200" dirty="0" smtClean="0">
                <a:solidFill>
                  <a:srgbClr val="C00000"/>
                </a:solidFill>
              </a:rPr>
              <a:t>ilm </a:t>
            </a:r>
            <a:r>
              <a:rPr lang="en-US" sz="3200" b="1" dirty="0" smtClean="0"/>
              <a:t>Chip </a:t>
            </a:r>
            <a:r>
              <a:rPr lang="en-US" sz="3200" b="1" dirty="0" smtClean="0"/>
              <a:t>Resistors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8054"/>
            <a:ext cx="6172200" cy="35051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Very High Temperature available 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High </a:t>
            </a:r>
            <a:r>
              <a:rPr lang="en-US" dirty="0"/>
              <a:t>Value Chip Resistors up to 10 TΩ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Precision </a:t>
            </a:r>
            <a:r>
              <a:rPr lang="en-US" dirty="0"/>
              <a:t>High Value Chip </a:t>
            </a:r>
            <a:r>
              <a:rPr lang="en-US" dirty="0" smtClean="0"/>
              <a:t>Resistors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Power </a:t>
            </a:r>
            <a:r>
              <a:rPr lang="en-US" dirty="0"/>
              <a:t>Chip Resistors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Trimmable</a:t>
            </a:r>
            <a:r>
              <a:rPr lang="en-US" dirty="0" smtClean="0"/>
              <a:t> </a:t>
            </a:r>
            <a:r>
              <a:rPr lang="en-US" dirty="0"/>
              <a:t>and Standard Chip Resistors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150"/>
            <a:ext cx="1982081" cy="68580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56" y="1504950"/>
            <a:ext cx="2514493" cy="351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1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Why Select </a:t>
            </a:r>
            <a:r>
              <a:rPr lang="en-US" sz="3600" b="1" dirty="0" smtClean="0">
                <a:solidFill>
                  <a:srgbClr val="C00000"/>
                </a:solidFill>
              </a:rPr>
              <a:t>Riedon</a:t>
            </a:r>
            <a:r>
              <a:rPr lang="en-US" sz="3600" b="1" dirty="0" smtClean="0"/>
              <a:t> Chip </a:t>
            </a:r>
            <a:r>
              <a:rPr lang="en-US" sz="3600" b="1" dirty="0"/>
              <a:t>R</a:t>
            </a:r>
            <a:r>
              <a:rPr lang="en-US" sz="3600" b="1" dirty="0" smtClean="0"/>
              <a:t>esistors?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85799" y="1885950"/>
            <a:ext cx="64276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High temperature components </a:t>
            </a:r>
            <a:r>
              <a:rPr lang="en-US" sz="1600" dirty="0" smtClean="0">
                <a:solidFill>
                  <a:schemeClr val="bg1"/>
                </a:solidFill>
              </a:rPr>
              <a:t>available for </a:t>
            </a:r>
            <a:r>
              <a:rPr lang="en-US" sz="1600" dirty="0">
                <a:solidFill>
                  <a:schemeClr val="bg1"/>
                </a:solidFill>
              </a:rPr>
              <a:t>applications up to </a:t>
            </a:r>
            <a:r>
              <a:rPr lang="en-US" sz="1600" b="1" dirty="0">
                <a:solidFill>
                  <a:schemeClr val="bg1"/>
                </a:solidFill>
              </a:rPr>
              <a:t>300°C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High </a:t>
            </a:r>
            <a:r>
              <a:rPr lang="en-US" sz="1600" dirty="0">
                <a:solidFill>
                  <a:schemeClr val="bg1"/>
                </a:solidFill>
              </a:rPr>
              <a:t>value resistors with a value range up to </a:t>
            </a:r>
            <a:r>
              <a:rPr lang="en-US" sz="1600" b="1" dirty="0">
                <a:solidFill>
                  <a:schemeClr val="bg1"/>
                </a:solidFill>
              </a:rPr>
              <a:t>10 </a:t>
            </a:r>
            <a:r>
              <a:rPr lang="en-US" sz="1600" b="1" dirty="0" err="1">
                <a:solidFill>
                  <a:schemeClr val="bg1"/>
                </a:solidFill>
              </a:rPr>
              <a:t>Tera</a:t>
            </a:r>
            <a:r>
              <a:rPr lang="en-US" sz="1600" b="1" dirty="0">
                <a:solidFill>
                  <a:schemeClr val="bg1"/>
                </a:solidFill>
              </a:rPr>
              <a:t>-Ohm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Non-magnetic </a:t>
            </a:r>
            <a:r>
              <a:rPr lang="en-US" sz="1600" dirty="0">
                <a:solidFill>
                  <a:schemeClr val="bg1"/>
                </a:solidFill>
              </a:rPr>
              <a:t>resistors available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High voltage </a:t>
            </a:r>
            <a:r>
              <a:rPr lang="en-US" sz="1600" dirty="0">
                <a:solidFill>
                  <a:schemeClr val="bg1"/>
                </a:solidFill>
              </a:rPr>
              <a:t>capability of chip resistors up to </a:t>
            </a:r>
            <a:r>
              <a:rPr lang="en-US" sz="1600" dirty="0" smtClean="0">
                <a:solidFill>
                  <a:schemeClr val="bg1"/>
                </a:solidFill>
              </a:rPr>
              <a:t>6000V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Every </a:t>
            </a:r>
            <a:r>
              <a:rPr lang="en-US" sz="1600" dirty="0">
                <a:solidFill>
                  <a:schemeClr val="bg1"/>
                </a:solidFill>
              </a:rPr>
              <a:t>value is </a:t>
            </a:r>
            <a:r>
              <a:rPr lang="en-US" sz="1600" dirty="0" smtClean="0">
                <a:solidFill>
                  <a:schemeClr val="bg1"/>
                </a:solidFill>
              </a:rPr>
              <a:t>available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Suitable </a:t>
            </a:r>
            <a:r>
              <a:rPr lang="en-US" sz="1600" dirty="0">
                <a:solidFill>
                  <a:schemeClr val="bg1"/>
                </a:solidFill>
              </a:rPr>
              <a:t>for lead free soldering as well as </a:t>
            </a:r>
            <a:r>
              <a:rPr lang="en-US" sz="1600" b="1" dirty="0">
                <a:solidFill>
                  <a:schemeClr val="bg1"/>
                </a:solidFill>
              </a:rPr>
              <a:t>silver epoxy attachment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Whisker </a:t>
            </a:r>
            <a:r>
              <a:rPr lang="en-US" sz="1600" b="1" dirty="0">
                <a:solidFill>
                  <a:schemeClr val="bg1"/>
                </a:solidFill>
              </a:rPr>
              <a:t>free </a:t>
            </a:r>
            <a:r>
              <a:rPr lang="en-US" sz="1600" dirty="0">
                <a:solidFill>
                  <a:schemeClr val="bg1"/>
                </a:solidFill>
              </a:rPr>
              <a:t>surfaces - </a:t>
            </a:r>
            <a:r>
              <a:rPr lang="en-US" sz="1600" dirty="0" smtClean="0">
                <a:solidFill>
                  <a:schemeClr val="bg1"/>
                </a:solidFill>
              </a:rPr>
              <a:t>no </a:t>
            </a:r>
            <a:r>
              <a:rPr lang="en-US" sz="1600" dirty="0">
                <a:solidFill>
                  <a:schemeClr val="bg1"/>
                </a:solidFill>
              </a:rPr>
              <a:t>Tin </a:t>
            </a:r>
            <a:r>
              <a:rPr lang="en-US" sz="1600" dirty="0" err="1">
                <a:solidFill>
                  <a:schemeClr val="bg1"/>
                </a:solidFill>
              </a:rPr>
              <a:t>whiskering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Suitable </a:t>
            </a:r>
            <a:r>
              <a:rPr lang="en-US" sz="1600" dirty="0">
                <a:solidFill>
                  <a:schemeClr val="bg1"/>
                </a:solidFill>
              </a:rPr>
              <a:t>for </a:t>
            </a:r>
            <a:r>
              <a:rPr lang="en-US" sz="1600" b="1" dirty="0">
                <a:solidFill>
                  <a:schemeClr val="bg1"/>
                </a:solidFill>
              </a:rPr>
              <a:t>vacuum applications </a:t>
            </a:r>
            <a:r>
              <a:rPr lang="en-US" sz="1600" dirty="0">
                <a:solidFill>
                  <a:schemeClr val="bg1"/>
                </a:solidFill>
              </a:rPr>
              <a:t>– no organics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Low </a:t>
            </a:r>
            <a:r>
              <a:rPr lang="en-US" sz="1600" b="1" dirty="0">
                <a:solidFill>
                  <a:schemeClr val="bg1"/>
                </a:solidFill>
              </a:rPr>
              <a:t>VCR </a:t>
            </a:r>
            <a:r>
              <a:rPr lang="en-US" sz="1600" dirty="0">
                <a:solidFill>
                  <a:schemeClr val="bg1"/>
                </a:solidFill>
              </a:rPr>
              <a:t>at extreme high </a:t>
            </a:r>
            <a:r>
              <a:rPr lang="en-US" sz="1600" dirty="0" smtClean="0">
                <a:solidFill>
                  <a:schemeClr val="bg1"/>
                </a:solidFill>
              </a:rPr>
              <a:t>values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Customized </a:t>
            </a:r>
            <a:r>
              <a:rPr lang="en-US" sz="1600" dirty="0" smtClean="0">
                <a:solidFill>
                  <a:schemeClr val="bg1"/>
                </a:solidFill>
              </a:rPr>
              <a:t>solutions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01" y="57150"/>
            <a:ext cx="1982081" cy="68580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48150"/>
            <a:ext cx="10239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3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Non-Magnetic</a:t>
            </a:r>
            <a:r>
              <a:rPr lang="en-US" sz="3200" b="1" dirty="0" smtClean="0"/>
              <a:t> </a:t>
            </a:r>
            <a:r>
              <a:rPr lang="en-US" sz="3200" b="1" dirty="0"/>
              <a:t>R</a:t>
            </a:r>
            <a:r>
              <a:rPr lang="en-US" sz="3200" b="1" dirty="0" smtClean="0"/>
              <a:t>esistors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85800" y="1581150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Riedon chip series CHR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HVC, HVS are absolutely </a:t>
            </a:r>
            <a:r>
              <a:rPr lang="en-US" b="1" dirty="0" smtClean="0">
                <a:solidFill>
                  <a:srgbClr val="C00000"/>
                </a:solidFill>
              </a:rPr>
              <a:t>non-magnetic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These </a:t>
            </a:r>
            <a:r>
              <a:rPr lang="en-US" dirty="0">
                <a:solidFill>
                  <a:schemeClr val="bg1"/>
                </a:solidFill>
              </a:rPr>
              <a:t>resistors are suitable for the use in strong magnetic </a:t>
            </a:r>
            <a:r>
              <a:rPr lang="en-US" dirty="0" smtClean="0">
                <a:solidFill>
                  <a:schemeClr val="bg1"/>
                </a:solidFill>
              </a:rPr>
              <a:t>fields without restrictions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base of this characteristic is a special termination technology</a:t>
            </a:r>
            <a:r>
              <a:rPr lang="en-US" dirty="0" smtClean="0">
                <a:solidFill>
                  <a:schemeClr val="bg1"/>
                </a:solidFill>
              </a:rPr>
              <a:t>, which </a:t>
            </a:r>
            <a:r>
              <a:rPr lang="en-US" dirty="0">
                <a:solidFill>
                  <a:schemeClr val="bg1"/>
                </a:solidFill>
              </a:rPr>
              <a:t>does not </a:t>
            </a:r>
            <a:r>
              <a:rPr lang="en-US" dirty="0" smtClean="0">
                <a:solidFill>
                  <a:schemeClr val="bg1"/>
                </a:solidFill>
              </a:rPr>
              <a:t>use </a:t>
            </a:r>
            <a:r>
              <a:rPr lang="en-US" dirty="0">
                <a:solidFill>
                  <a:schemeClr val="bg1"/>
                </a:solidFill>
              </a:rPr>
              <a:t>magnetic Nickel.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Typical Applications:  computed </a:t>
            </a:r>
            <a:r>
              <a:rPr lang="en-US" dirty="0">
                <a:solidFill>
                  <a:schemeClr val="bg1"/>
                </a:solidFill>
              </a:rPr>
              <a:t>tomography (CT) </a:t>
            </a:r>
            <a:r>
              <a:rPr lang="en-US" dirty="0" smtClean="0">
                <a:solidFill>
                  <a:schemeClr val="bg1"/>
                </a:solidFill>
              </a:rPr>
              <a:t>and magnetic </a:t>
            </a:r>
            <a:r>
              <a:rPr lang="en-US" dirty="0">
                <a:solidFill>
                  <a:schemeClr val="bg1"/>
                </a:solidFill>
              </a:rPr>
              <a:t>resonance imaging (MRI)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Standard-components </a:t>
            </a:r>
            <a:r>
              <a:rPr lang="en-US" i="1" dirty="0">
                <a:solidFill>
                  <a:schemeClr val="bg1"/>
                </a:solidFill>
              </a:rPr>
              <a:t>use Nickel/Tin-terminals </a:t>
            </a:r>
            <a:r>
              <a:rPr lang="en-US" i="1" dirty="0" smtClean="0">
                <a:solidFill>
                  <a:schemeClr val="bg1"/>
                </a:solidFill>
              </a:rPr>
              <a:t>therefor have magnetic characteristic.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281" y="4248150"/>
            <a:ext cx="10239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82" y="37771"/>
            <a:ext cx="1803997" cy="62418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648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68912"/>
            <a:ext cx="6470650" cy="929879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High </a:t>
            </a:r>
            <a:r>
              <a:rPr lang="en-US" sz="3200" b="1" dirty="0" smtClean="0"/>
              <a:t>Temperature </a:t>
            </a:r>
            <a:r>
              <a:rPr lang="en-US" sz="3200" b="1" dirty="0"/>
              <a:t>S</a:t>
            </a:r>
            <a:r>
              <a:rPr lang="en-US" sz="3200" b="1" dirty="0" smtClean="0"/>
              <a:t>uitability </a:t>
            </a:r>
            <a:r>
              <a:rPr lang="en-US" sz="3200" b="1" dirty="0">
                <a:solidFill>
                  <a:srgbClr val="C00000"/>
                </a:solidFill>
              </a:rPr>
              <a:t>u</a:t>
            </a:r>
            <a:r>
              <a:rPr lang="en-US" sz="3200" b="1" dirty="0" smtClean="0">
                <a:solidFill>
                  <a:srgbClr val="C00000"/>
                </a:solidFill>
              </a:rPr>
              <a:t>p </a:t>
            </a:r>
            <a:r>
              <a:rPr lang="en-US" sz="3200" b="1" dirty="0">
                <a:solidFill>
                  <a:srgbClr val="C00000"/>
                </a:solidFill>
              </a:rPr>
              <a:t>to 300°C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352550"/>
            <a:ext cx="7315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HVS, CHR, CBR, HVC are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available for high temperature applications up </a:t>
            </a:r>
            <a:r>
              <a:rPr lang="en-US" dirty="0" smtClean="0">
                <a:solidFill>
                  <a:srgbClr val="C00000"/>
                </a:solidFill>
              </a:rPr>
              <a:t>to </a:t>
            </a:r>
            <a:r>
              <a:rPr lang="en-US" b="1" dirty="0" smtClean="0">
                <a:solidFill>
                  <a:srgbClr val="C00000"/>
                </a:solidFill>
              </a:rPr>
              <a:t>300°C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base of this characteristic is a special termination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technology, which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does not use Nickel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which limits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continuous working temp.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to 160°C, or Tin which limits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peak temperature to 230°C).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Limiting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factors are the interconnection technology and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substrate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material for the unit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endParaRPr lang="en-US" i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sz="1200" i="1" dirty="0">
                <a:solidFill>
                  <a:schemeClr val="bg1">
                    <a:lumMod val="95000"/>
                  </a:schemeClr>
                </a:solidFill>
              </a:rPr>
              <a:t>Standard-components using Nickel/Tin-terminals are restricted </a:t>
            </a:r>
            <a:r>
              <a:rPr lang="en-US" sz="1200" i="1" dirty="0" smtClean="0">
                <a:solidFill>
                  <a:schemeClr val="bg1">
                    <a:lumMod val="95000"/>
                  </a:schemeClr>
                </a:solidFill>
              </a:rPr>
              <a:t>to a </a:t>
            </a:r>
            <a:r>
              <a:rPr lang="en-US" sz="1200" i="1" dirty="0">
                <a:solidFill>
                  <a:schemeClr val="bg1">
                    <a:lumMod val="95000"/>
                  </a:schemeClr>
                </a:solidFill>
              </a:rPr>
              <a:t>continuous working temperature of 155°C.)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18" y="37771"/>
            <a:ext cx="1803997" cy="62418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04230"/>
            <a:ext cx="10239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2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3350"/>
            <a:ext cx="4953000" cy="92987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Low </a:t>
            </a:r>
            <a:r>
              <a:rPr lang="en-US" sz="3200" b="1" dirty="0" smtClean="0">
                <a:solidFill>
                  <a:srgbClr val="C00000"/>
                </a:solidFill>
              </a:rPr>
              <a:t>VCR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-Values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bg1">
                    <a:lumMod val="95000"/>
                  </a:schemeClr>
                </a:solidFill>
              </a:rPr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81000" y="1504950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Voltage coefficient of resistance </a:t>
            </a:r>
            <a:r>
              <a:rPr lang="en-US" dirty="0">
                <a:solidFill>
                  <a:schemeClr val="bg1"/>
                </a:solidFill>
              </a:rPr>
              <a:t>(VCR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is an important characteristic of high </a:t>
            </a:r>
            <a:r>
              <a:rPr lang="en-US" dirty="0" smtClean="0">
                <a:solidFill>
                  <a:schemeClr val="bg1"/>
                </a:solidFill>
              </a:rPr>
              <a:t>voltage thick </a:t>
            </a:r>
            <a:r>
              <a:rPr lang="en-US" dirty="0">
                <a:solidFill>
                  <a:schemeClr val="bg1"/>
                </a:solidFill>
              </a:rPr>
              <a:t>film resistors. It can be defined as the change in resistance of a component </a:t>
            </a:r>
            <a:r>
              <a:rPr lang="en-US" dirty="0" smtClean="0">
                <a:solidFill>
                  <a:schemeClr val="bg1"/>
                </a:solidFill>
              </a:rPr>
              <a:t>with respect </a:t>
            </a:r>
            <a:r>
              <a:rPr lang="en-US" dirty="0">
                <a:solidFill>
                  <a:schemeClr val="bg1"/>
                </a:solidFill>
              </a:rPr>
              <a:t>to the voltage applied over a specific voltage range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There </a:t>
            </a:r>
            <a:r>
              <a:rPr lang="en-US" dirty="0">
                <a:solidFill>
                  <a:schemeClr val="bg1"/>
                </a:solidFill>
              </a:rPr>
              <a:t>are many factors which can influence the </a:t>
            </a:r>
            <a:r>
              <a:rPr lang="en-US" dirty="0" smtClean="0">
                <a:solidFill>
                  <a:schemeClr val="bg1"/>
                </a:solidFill>
              </a:rPr>
              <a:t>VCR: Layout, size, termination material and trimming geometry.  Riedon chips are  </a:t>
            </a:r>
            <a:r>
              <a:rPr lang="en-US" dirty="0">
                <a:solidFill>
                  <a:schemeClr val="bg1"/>
                </a:solidFill>
              </a:rPr>
              <a:t>specifically designed to </a:t>
            </a:r>
            <a:r>
              <a:rPr lang="en-US" dirty="0" smtClean="0">
                <a:solidFill>
                  <a:schemeClr val="bg1"/>
                </a:solidFill>
              </a:rPr>
              <a:t>minimize </a:t>
            </a:r>
            <a:r>
              <a:rPr lang="en-US" dirty="0">
                <a:solidFill>
                  <a:schemeClr val="bg1"/>
                </a:solidFill>
              </a:rPr>
              <a:t>the effects </a:t>
            </a:r>
            <a:r>
              <a:rPr lang="en-US" dirty="0" smtClean="0">
                <a:solidFill>
                  <a:schemeClr val="bg1"/>
                </a:solidFill>
              </a:rPr>
              <a:t>of VCR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18" y="37771"/>
            <a:ext cx="1803997" cy="62418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8" name="Group 17"/>
          <p:cNvGrpSpPr/>
          <p:nvPr/>
        </p:nvGrpSpPr>
        <p:grpSpPr>
          <a:xfrm>
            <a:off x="5181600" y="3262471"/>
            <a:ext cx="3908765" cy="1718299"/>
            <a:chOff x="5181600" y="3262471"/>
            <a:chExt cx="3908765" cy="17182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638550"/>
              <a:ext cx="2628900" cy="1342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05600" y="3262471"/>
              <a:ext cx="13113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B050"/>
                  </a:solidFill>
                </a:rPr>
                <a:t>Laser trimming</a:t>
              </a:r>
              <a:endParaRPr lang="en-US" sz="1000" dirty="0">
                <a:solidFill>
                  <a:srgbClr val="00B05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6934200" y="3486150"/>
              <a:ext cx="228600" cy="1524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7162800" y="3486150"/>
              <a:ext cx="198458" cy="1524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26" idx="1"/>
            </p:cNvCxnSpPr>
            <p:nvPr/>
          </p:nvCxnSpPr>
          <p:spPr>
            <a:xfrm flipH="1" flipV="1">
              <a:off x="6019800" y="4108450"/>
              <a:ext cx="304800" cy="2012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181600" y="3962834"/>
              <a:ext cx="838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B050"/>
                  </a:solidFill>
                </a:rPr>
                <a:t>Termination</a:t>
              </a:r>
              <a:endParaRPr lang="en-US" sz="1000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52165" y="3813274"/>
              <a:ext cx="838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Resistor Ink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28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38150"/>
            <a:ext cx="6858000" cy="92987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Suitability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for </a:t>
            </a:r>
            <a:r>
              <a:rPr lang="en-US" sz="3200" b="1" dirty="0">
                <a:solidFill>
                  <a:srgbClr val="C00000"/>
                </a:solidFill>
              </a:rPr>
              <a:t>S</a:t>
            </a:r>
            <a:r>
              <a:rPr lang="en-US" sz="3200" b="1" dirty="0" smtClean="0">
                <a:solidFill>
                  <a:srgbClr val="C00000"/>
                </a:solidFill>
              </a:rPr>
              <a:t>ilver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poxy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ttachment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bg1">
                    <a:lumMod val="95000"/>
                  </a:schemeClr>
                </a:solidFill>
              </a:rPr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66800" y="1581150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CHR</a:t>
            </a:r>
            <a:r>
              <a:rPr lang="en-US" dirty="0">
                <a:solidFill>
                  <a:srgbClr val="C00000"/>
                </a:solidFill>
              </a:rPr>
              <a:t>, CHS, </a:t>
            </a:r>
            <a:r>
              <a:rPr lang="en-US" dirty="0" smtClean="0">
                <a:solidFill>
                  <a:srgbClr val="C00000"/>
                </a:solidFill>
              </a:rPr>
              <a:t>HVS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are also suitable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for lead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free and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lead containing soldering as well as for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silver epoxy attachment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attachment with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silver epoxy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is highly reliable (at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high temperatures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too).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base of this characteristic is the special thick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film termination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which does not use Nickel and Tin.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sz="1200" i="1" dirty="0">
                <a:solidFill>
                  <a:schemeClr val="bg1">
                    <a:lumMod val="95000"/>
                  </a:schemeClr>
                </a:solidFill>
              </a:rPr>
              <a:t>Standard-components using Nickel/Tin-terminals are </a:t>
            </a:r>
            <a:r>
              <a:rPr lang="en-US" sz="1200" i="1" dirty="0" smtClean="0">
                <a:solidFill>
                  <a:schemeClr val="bg1">
                    <a:lumMod val="95000"/>
                  </a:schemeClr>
                </a:solidFill>
              </a:rPr>
              <a:t>not suitable </a:t>
            </a:r>
            <a:r>
              <a:rPr lang="en-US" sz="1200" i="1" dirty="0">
                <a:solidFill>
                  <a:schemeClr val="bg1">
                    <a:lumMod val="95000"/>
                  </a:schemeClr>
                </a:solidFill>
              </a:rPr>
              <a:t>for the use of conductive </a:t>
            </a:r>
            <a:r>
              <a:rPr lang="en-US" sz="1200" i="1" dirty="0" err="1" smtClean="0">
                <a:solidFill>
                  <a:schemeClr val="bg1">
                    <a:lumMod val="95000"/>
                  </a:schemeClr>
                </a:solidFill>
              </a:rPr>
              <a:t>epoxie</a:t>
            </a:r>
            <a:r>
              <a:rPr lang="en-US" sz="1200" i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en-US" sz="1200" i="1" dirty="0" smtClean="0"/>
              <a:t>s</a:t>
            </a:r>
            <a:r>
              <a:rPr lang="en-US" i="1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18" y="37771"/>
            <a:ext cx="1803997" cy="62418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021350"/>
            <a:ext cx="1252538" cy="100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0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Whiskerfree</a:t>
            </a:r>
            <a:r>
              <a:rPr lang="en-US" sz="3200" b="1" dirty="0"/>
              <a:t> Surfaces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18" y="37771"/>
            <a:ext cx="1803997" cy="62418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021350"/>
            <a:ext cx="1252538" cy="100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1504950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hick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film terminals (</a:t>
            </a:r>
            <a:r>
              <a:rPr lang="en-US" dirty="0">
                <a:solidFill>
                  <a:srgbClr val="C00000"/>
                </a:solidFill>
              </a:rPr>
              <a:t>CHR, CHS, </a:t>
            </a:r>
            <a:r>
              <a:rPr lang="en-US" dirty="0" smtClean="0">
                <a:solidFill>
                  <a:srgbClr val="C00000"/>
                </a:solidFill>
              </a:rPr>
              <a:t>CHM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are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whisker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free: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surface of the termination does not contain Tin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and therefore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it can not generate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Tin-whiskers.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Pure Tin surfaces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generate whiskers under certain conditions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This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is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characteristic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which is required in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many aerospace applications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High </a:t>
            </a:r>
            <a:r>
              <a:rPr lang="en-US" sz="3200" b="1" dirty="0" smtClean="0"/>
              <a:t>Vacuum </a:t>
            </a:r>
            <a:r>
              <a:rPr lang="en-US" sz="3200" b="1" dirty="0"/>
              <a:t>S</a:t>
            </a:r>
            <a:r>
              <a:rPr lang="en-US" sz="3200" b="1" dirty="0" smtClean="0"/>
              <a:t>uitability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190368" y="1885950"/>
            <a:ext cx="5515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Riedon chip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resistor series are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free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of outgassing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Standard-components are coated with a polymeric material which can out gas in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vacuum are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not suitable for the use of conductive epoxies, carbon film resistors show this behavior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too. The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resistors do not contain any organic material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18" y="37771"/>
            <a:ext cx="1803997" cy="62418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021350"/>
            <a:ext cx="1252538" cy="100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2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QuarterGlobeWid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311669-4EF2-47DD-8586-365282F8D0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PresentationPro_QuarterGlobeWide</Template>
  <TotalTime>1052</TotalTime>
  <Words>647</Words>
  <Application>Microsoft Office PowerPoint</Application>
  <PresentationFormat>On-screen Show (16:9)</PresentationFormat>
  <Paragraphs>87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PresentationPro_QuarterGlobeWide</vt:lpstr>
      <vt:lpstr>PowerPoint Presentation</vt:lpstr>
      <vt:lpstr>Thick Film Chip Resistors</vt:lpstr>
      <vt:lpstr> Why Select Riedon Chip Resistors? </vt:lpstr>
      <vt:lpstr>Non-Magnetic Resistors</vt:lpstr>
      <vt:lpstr>High Temperature Suitability up to 300°C</vt:lpstr>
      <vt:lpstr>Low VCR-Values </vt:lpstr>
      <vt:lpstr> Suitability for Silver Epoxy Attachment </vt:lpstr>
      <vt:lpstr>Whiskerfree Surfaces</vt:lpstr>
      <vt:lpstr>High Vacuum Suitability</vt:lpstr>
      <vt:lpstr>Value Range up to 10 Tera-Ohm</vt:lpstr>
      <vt:lpstr>Termination &amp; Construction</vt:lpstr>
      <vt:lpstr> Custom Specific Resistors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Frieda Hovsepian</dc:creator>
  <cp:lastModifiedBy>Frieda Hovsepian</cp:lastModifiedBy>
  <cp:revision>25</cp:revision>
  <cp:lastPrinted>2012-03-15T15:23:11Z</cp:lastPrinted>
  <dcterms:created xsi:type="dcterms:W3CDTF">2012-03-14T23:14:39Z</dcterms:created>
  <dcterms:modified xsi:type="dcterms:W3CDTF">2012-03-19T17:58:03Z</dcterms:modified>
  <cp:category>2010 global</cp:category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TC018813479991</vt:lpwstr>
  </property>
  <property fmtid="{D5CDD505-2E9C-101B-9397-08002B2CF9AE}" pid="3" name="_MarkAsFinal">
    <vt:bool>true</vt:bool>
  </property>
</Properties>
</file>